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24" autoAdjust="0"/>
    <p:restoredTop sz="94622" autoAdjust="0"/>
  </p:normalViewPr>
  <p:slideViewPr>
    <p:cSldViewPr>
      <p:cViewPr>
        <p:scale>
          <a:sx n="80" d="100"/>
          <a:sy n="80" d="100"/>
        </p:scale>
        <p:origin x="-6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898D55-B336-43A3-9CB5-3628CAC6DCD5}" type="datetimeFigureOut">
              <a:rPr lang="ru-RU"/>
              <a:pPr>
                <a:defRPr/>
              </a:pPr>
              <a:t>23.01.2010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42A362-ADF0-4BBB-BB7D-1131F97EE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F5F41-3092-4F21-8DBC-1403D56556F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4C30AC-7259-46DB-83AA-05D5F0D7971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2D8FA-4865-44DE-81AE-6CA91055FAB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B6C73-7AD0-491A-86BE-2A81BB6E4BD9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D7A532-7087-4806-82B7-05C11677551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87827-980E-4D7A-B356-D44937A0D3FE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023F72-68A2-4216-A73F-7946B117E6A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3839CE-1BAB-4DD0-AF50-562D160B0D79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00572E-F9C6-4F16-8EC1-F08FDBD1195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0483CE-C6FE-47DB-89F9-5159BA11102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E5242-1917-410E-AFF5-79FB4B895DB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74F905-CDD2-4361-B055-C7504F1FB130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A27DEB-CC6D-411D-BAE7-BFEDD0C6BED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A87C9-D2CC-4B2D-80FD-71AF419006C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8C087-0CB9-44AD-8744-6907A3DE5BD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A79E15-97C6-4F92-8A37-DA68CBA8B8E2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5E168-30A7-49FD-8E7D-A0C83BC4323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FFBB-4BE5-45A5-B6FF-82079CC319CF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69EE-4552-457A-96C4-C7E061647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B4A0-0CFC-4DB6-AFAE-DBC27D9D314E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3751-1CE3-4806-83AE-B430E3998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63C4-CC45-451A-9D42-AE8F3D096BEA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8A9E-0999-4535-82BB-821DE34C1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9C1B-43D7-4BC9-9121-AEBAD562EDE8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0FB1-6B1A-4E5B-8871-04710E141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3140-1A59-4730-93E0-17A93375506E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635D-4594-4D28-99FB-00E47601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67E7-59AA-4DEF-86EC-11A80CD8EC39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2B09-C575-41FD-AED7-D97EE958E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B39C-2D4C-4181-B05A-C4BBF95F3504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BDA-B781-40C2-80B3-058008595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01CB-0A55-41B5-807C-28C577E85A00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4C42-1A7B-4911-83E1-BF7AC9E05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0C45-DB13-43E7-93D6-06A0A7504B4B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B622-A15D-483E-9BE9-491823E65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B752-C2F2-45CA-9FA9-BFB42AFE56C7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EE8C-C4D6-48E9-A87D-2CBBB29D2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32A5-3C7F-444F-8EEE-7A47348173BC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90A1-4326-4F17-A54A-92129BEEE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29032-C40D-4E41-9F64-DE5B21053FED}" type="datetimeFigureOut">
              <a:rPr lang="en-US"/>
              <a:pPr>
                <a:defRPr/>
              </a:pPr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DAD3B-E087-4C67-9E66-21E24F52E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5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6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7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8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oleObject" Target="../embeddings/oleObject4.bin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4071938" y="5988050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b="1" dirty="0">
                <a:latin typeface="Calibri" pitchFamily="34" charset="0"/>
                <a:cs typeface="Times New Roman" pitchFamily="18" charset="0"/>
              </a:rPr>
              <a:t>2010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071688" y="3643313"/>
            <a:ext cx="5143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Challenges and Initiatives </a:t>
            </a: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for 2010-2011 </a:t>
            </a:r>
            <a:endParaRPr lang="ka-GE" sz="30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292" name="Picture 4" descr="mes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857375"/>
            <a:ext cx="1373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500563" y="1882775"/>
            <a:ext cx="310373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Ministry of Education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 and Science of Georgia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71750" y="1326536"/>
            <a:ext cx="4000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Infrastructure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500166" y="2214554"/>
            <a:ext cx="61674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Optimizing School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ommunal Expenditures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Improving Logistical Support of  Education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 Centers 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Refurbishing School Libraries</a:t>
            </a:r>
          </a:p>
          <a:p>
            <a:pPr eaLnBrk="0" hangingPunct="0">
              <a:buFont typeface="Wingdings" pitchFamily="2" charset="2"/>
              <a:buNone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Renovating School Cafeterias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Upgrading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Laboratories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Renewing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Sports Equipments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Natia\Desktop\MES\PICS\computers3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00166" y="2214554"/>
            <a:ext cx="6143668" cy="409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Прямоугольник 6"/>
          <p:cNvSpPr>
            <a:spLocks noChangeArrowheads="1"/>
          </p:cNvSpPr>
          <p:nvPr/>
        </p:nvSpPr>
        <p:spPr bwMode="auto">
          <a:xfrm>
            <a:off x="1500188" y="1500174"/>
            <a:ext cx="6143625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Optimizing School Expenditures</a:t>
            </a:r>
          </a:p>
          <a:p>
            <a:pPr algn="ctr"/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400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Setting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up a special computer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software that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will monitor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examine school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communal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expenditures. The software will enable the Ministry to provide assistance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financial management. </a:t>
            </a:r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4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400" dirty="0">
              <a:latin typeface="Sylfaen" pitchFamily="18" charset="0"/>
            </a:endParaRPr>
          </a:p>
          <a:p>
            <a:endParaRPr lang="ka-GE" sz="1400" dirty="0">
              <a:latin typeface="Sylfae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Natia\Desktop\MES\PICS\remonti2ss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71604" y="2471707"/>
            <a:ext cx="5857916" cy="438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Прямоугольник 6"/>
          <p:cNvSpPr>
            <a:spLocks noChangeArrowheads="1"/>
          </p:cNvSpPr>
          <p:nvPr/>
        </p:nvSpPr>
        <p:spPr bwMode="auto">
          <a:xfrm>
            <a:off x="1071563" y="1285860"/>
            <a:ext cx="70723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Sylfaen" pitchFamily="18" charset="0"/>
              </a:rPr>
              <a:t>    </a:t>
            </a:r>
            <a:endParaRPr lang="ka-GE" sz="1400" dirty="0">
              <a:latin typeface="Sylfae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Logistical Support of  Educational Resource Centers (ERCs)</a:t>
            </a:r>
            <a:endParaRPr lang="ka-GE" sz="2400" b="1" dirty="0">
              <a:latin typeface="Times New Roman" pitchFamily="18" charset="0"/>
            </a:endParaRPr>
          </a:p>
          <a:p>
            <a:pPr lvl="1"/>
            <a:endParaRPr lang="en-US" sz="1400" dirty="0" smtClean="0">
              <a:latin typeface="Times New Roman" pitchFamily="18" charset="0"/>
            </a:endParaRPr>
          </a:p>
          <a:p>
            <a:pPr lvl="1"/>
            <a:endParaRPr lang="ka-GE" sz="1400" dirty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400" dirty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Providing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ERCs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Transportation Means</a:t>
            </a:r>
          </a:p>
          <a:p>
            <a:pPr lvl="1"/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Upgrading ERC Infrastructure</a:t>
            </a:r>
          </a:p>
          <a:p>
            <a:pPr lvl="1"/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Enhancing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etween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Ministry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ERCs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Schools</a:t>
            </a:r>
            <a:endParaRPr lang="ka-GE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Users\Natia\Desktop\MES\PICS\bibliotekass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728" y="2285992"/>
            <a:ext cx="62198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Прямоугольник 6"/>
          <p:cNvSpPr>
            <a:spLocks noChangeArrowheads="1"/>
          </p:cNvSpPr>
          <p:nvPr/>
        </p:nvSpPr>
        <p:spPr bwMode="auto">
          <a:xfrm>
            <a:off x="1285875" y="1500174"/>
            <a:ext cx="6429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Refurbishing School Libraries</a:t>
            </a:r>
          </a:p>
          <a:p>
            <a:pPr algn="ctr" eaLnBrk="0" hangingPunct="0">
              <a:buFont typeface="Wingdings" pitchFamily="2" charset="2"/>
              <a:buNone/>
            </a:pPr>
            <a:endParaRPr lang="en-US" sz="2000" b="1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None/>
            </a:pPr>
            <a:endParaRPr lang="ka-GE" sz="2000" b="1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Creating School Library Infrastructure 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Providing Libraries with Current Textbooks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other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earning Materials</a:t>
            </a:r>
          </a:p>
          <a:p>
            <a:pPr eaLnBrk="0" hangingPunct="0"/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600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Developing a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Concept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 Libraries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9698" name="think-cell Slide" r:id="rId6" imgW="0" imgH="0" progId="">
              <p:embed/>
            </p:oleObj>
          </a:graphicData>
        </a:graphic>
      </p:graphicFrame>
      <p:pic>
        <p:nvPicPr>
          <p:cNvPr id="11276" name="Picture 12" descr="C:\Users\Natia\Desktop\MES\PICS\Untitled2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00166" y="2143116"/>
            <a:ext cx="6072230" cy="41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Прямоугольник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0" y="1428736"/>
            <a:ext cx="4065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Renovating School Cafeterias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428750" y="2286000"/>
            <a:ext cx="59293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 Rom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Creating Adequate Infrastructure </a:t>
            </a: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Monitoring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utrition Standards on a Regular Basis</a:t>
            </a: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Outsourcing Food Services from Private Companies</a:t>
            </a: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Introducing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Credit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ard System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22" name="think-cell Slide" r:id="rId6" imgW="0" imgH="0" progId="">
              <p:embed/>
            </p:oleObj>
          </a:graphicData>
        </a:graphic>
      </p:graphicFrame>
      <p:pic>
        <p:nvPicPr>
          <p:cNvPr id="12300" name="Picture 12" descr="C:\Users\Natia\Desktop\MES\PICS\Untitled-1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71604" y="2486018"/>
            <a:ext cx="5857916" cy="410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Прямоугольник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4625" y="1457254"/>
            <a:ext cx="4339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Upgrading School Laboratories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1500166" y="2643182"/>
            <a:ext cx="59293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 Roman" pitchFamily="2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Laboratories</a:t>
            </a:r>
          </a:p>
          <a:p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Providing Lab Equipment to Schools</a:t>
            </a:r>
          </a:p>
          <a:p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Using Virtual Labs to Better Master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Skills in 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Natural Science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Subjects</a:t>
            </a:r>
            <a:endParaRPr lang="ka-GE" sz="1600" dirty="0">
              <a:latin typeface="Times New Roman" pitchFamily="18" charset="0"/>
              <a:cs typeface="Times New Roman" pitchFamily="18" charset="0"/>
            </a:endParaRPr>
          </a:p>
          <a:p>
            <a:endParaRPr lang="ka-GE" sz="1600" dirty="0">
              <a:latin typeface="Times New Roman" pitchFamily="18" charset="0"/>
            </a:endParaRPr>
          </a:p>
          <a:p>
            <a:endParaRPr lang="ru-RU" sz="1600" dirty="0">
              <a:latin typeface="Time Rom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746" name="think-cell Slide" r:id="rId6" imgW="0" imgH="0" progId="">
              <p:embed/>
            </p:oleObj>
          </a:graphicData>
        </a:graphic>
      </p:graphicFrame>
      <p:pic>
        <p:nvPicPr>
          <p:cNvPr id="39937" name="Picture 1" descr="C:\Users\Natia\Desktop\MES\PICS\sport4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728" y="2071678"/>
            <a:ext cx="6286544" cy="453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Text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1604" y="1285860"/>
            <a:ext cx="557212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Renewing Sports Equipments</a:t>
            </a:r>
          </a:p>
          <a:p>
            <a:pPr algn="ctr" eaLnBrk="0" hangingPunct="0">
              <a:buFont typeface="Wingdings" pitchFamily="2" charset="2"/>
              <a:buNone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None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None/>
            </a:pPr>
            <a:endParaRPr lang="ka-GE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Renovating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Sport Indoor and Outdoor Playgrounds with Modern Equipment by Engaging Local Municipalities</a:t>
            </a: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Providing Schools with Sports Equipment 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4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4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4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00188" y="1264008"/>
            <a:ext cx="6215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Enhancing Communication between the Ministry, ERCs and Schools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428750" y="2285992"/>
            <a:ext cx="61436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 Roman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Holding Regular Meetings among Teachers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ERCs 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Ministry Representatives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Developing a Mechanism of Passing Down the New Decisions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Timely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Efficient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anner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hroughout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Georgia 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Designing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Informative and User-Friendly Web Site of the Ministry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Developing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Special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eb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ortals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Various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arget Groups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Providing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Live Consultations to Any Interested Person via Special Electronic Monitors</a:t>
            </a:r>
          </a:p>
          <a:p>
            <a:pPr eaLnBrk="0" hangingPunct="0"/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Engaging Teachers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Decision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aking Process by Participating in Special Summits (to be Organized in Every Two Weeks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 Regions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Georgia)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770" name="think-cell Slide" r:id="rId6" imgW="0" imgH="0" progId="">
              <p:embed/>
            </p:oleObj>
          </a:graphicData>
        </a:graphic>
      </p:graphicFrame>
      <p:pic>
        <p:nvPicPr>
          <p:cNvPr id="9219" name="Picture 11" descr="C:\Users\Natia\Desktop\MES\PICS\sssssmarn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00188" y="2071688"/>
            <a:ext cx="6072187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1604" y="1295743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Enhancing </a:t>
            </a:r>
            <a:r>
              <a:rPr lang="en-US" sz="2400" b="1" dirty="0" smtClean="0">
                <a:latin typeface="Times New Roman" pitchFamily="18" charset="0"/>
              </a:rPr>
              <a:t>the Learning </a:t>
            </a:r>
            <a:r>
              <a:rPr lang="en-US" sz="2400" b="1" dirty="0">
                <a:latin typeface="Times New Roman" pitchFamily="18" charset="0"/>
              </a:rPr>
              <a:t>of </a:t>
            </a:r>
            <a:r>
              <a:rPr lang="en-US" sz="2400" b="1" dirty="0" smtClean="0">
                <a:latin typeface="Times New Roman" pitchFamily="18" charset="0"/>
              </a:rPr>
              <a:t>the Georgian Language for Non-Georgian </a:t>
            </a:r>
            <a:r>
              <a:rPr lang="en-US" sz="2400" b="1" dirty="0">
                <a:latin typeface="Times New Roman" pitchFamily="18" charset="0"/>
              </a:rPr>
              <a:t>Population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500166" y="2714620"/>
            <a:ext cx="6143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600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Expanding the Georgian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Language Learning Programs</a:t>
            </a: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Encouraging Multilingual Learning</a:t>
            </a: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Creating Multilingual School Books with 30% Georgian Texts in order to Make Georgian Learning Process More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ngaging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Easy for Students 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794" name="think-cell Slide" r:id="rId6" imgW="0" imgH="0" progId="">
              <p:embed/>
            </p:oleObj>
          </a:graphicData>
        </a:graphic>
      </p:graphicFrame>
      <p:pic>
        <p:nvPicPr>
          <p:cNvPr id="20491" name="Picture 11" descr="C:\Users\Natia\Desktop\MES\PICS\_MG_4053s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7290" y="2214554"/>
            <a:ext cx="615253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750" y="1367181"/>
            <a:ext cx="6215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Increasing an Access </a:t>
            </a:r>
            <a:r>
              <a:rPr lang="en-US" sz="2400" b="1" dirty="0" smtClean="0">
                <a:latin typeface="Times New Roman" pitchFamily="18" charset="0"/>
              </a:rPr>
              <a:t>to Education for  </a:t>
            </a:r>
            <a:r>
              <a:rPr lang="en-US" sz="2400" b="1" dirty="0">
                <a:latin typeface="Times New Roman" pitchFamily="18" charset="0"/>
              </a:rPr>
              <a:t>the Children with Special Educational </a:t>
            </a:r>
            <a:r>
              <a:rPr lang="en-US" sz="2400" b="1" dirty="0" smtClean="0">
                <a:latin typeface="Times New Roman" pitchFamily="18" charset="0"/>
              </a:rPr>
              <a:t>Needs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1500166" y="2714620"/>
            <a:ext cx="62150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 Roman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Creating an Electronic Database for Voluntary Registration of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Children with Special Educational Needs 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Improving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Intergovernmental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ooperation (Ministry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Labor, Health and Social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Affairs, Civil Registry of Ministry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Justice)  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Raising Public Awareness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Inclusive Education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Enhancing the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Effectiveness of Multidisciplinary Teams’ Activities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428860" y="1040769"/>
            <a:ext cx="407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Challenges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2010-2011</a:t>
            </a:r>
            <a:endParaRPr lang="ka-GE" sz="2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57291" y="1428736"/>
            <a:ext cx="607222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Increasing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Importance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School Diploma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Encouraging Students to Attend Classes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Improving and Finalizing the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National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Curriculum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the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uality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Textbooks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Introducing and Developing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Concept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Safe Schools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Increasing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eachers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Proficiency Level Through Certification</a:t>
            </a:r>
            <a:endParaRPr lang="ka-GE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Actively Involving Local Self-Governance Bodies in the Education Process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Infrastructure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Enhancing Communication Between the Ministry, Education Resource Centers and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Schools</a:t>
            </a:r>
          </a:p>
          <a:p>
            <a:pPr>
              <a:buFont typeface="Wingdings" pitchFamily="2" charset="2"/>
              <a:buNone/>
            </a:pPr>
            <a:endParaRPr lang="ka-GE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4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Enhancing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Learning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Georgian Language for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Non-Georgian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Population</a:t>
            </a:r>
            <a:endParaRPr lang="ka-GE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a-GE" sz="14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Increasing an Access to Education for Children with Special Educational Needs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400" dirty="0">
              <a:latin typeface="Time Roman" pitchFamily="2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400" dirty="0">
              <a:solidFill>
                <a:schemeClr val="accent2"/>
              </a:solidFill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1"/>
          </p:nvPr>
        </p:nvSpPr>
        <p:spPr>
          <a:xfrm>
            <a:off x="1285875" y="2643200"/>
            <a:ext cx="6472238" cy="25003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</a:rPr>
              <a:t>Other Initiatives Planned for the      Years of 2010-1011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00166" y="2428868"/>
            <a:ext cx="6286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Introducing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Concept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“Branding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Schools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to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Foster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Competitiveness 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 the 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Schools </a:t>
            </a: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Creating  Alumni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Clubs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Forming Special Profile Schools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Creating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Students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Self-Government Boards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Teaching Political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ulture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Schools 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Implementing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Project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“Friends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Book”</a:t>
            </a:r>
            <a:endParaRPr lang="ka-G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a-GE" sz="1600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Ø"/>
            </a:pPr>
            <a:endParaRPr lang="ka-GE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2143108" y="1213293"/>
            <a:ext cx="4929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Other Initiatives for </a:t>
            </a:r>
            <a:r>
              <a:rPr lang="en-US" sz="2400" b="1" dirty="0" smtClean="0">
                <a:latin typeface="Times New Roman" pitchFamily="18" charset="0"/>
              </a:rPr>
              <a:t>the Years of </a:t>
            </a:r>
            <a:r>
              <a:rPr lang="ka-GE" sz="2400" b="1" dirty="0" smtClean="0">
                <a:latin typeface="Times New Roman" pitchFamily="18" charset="0"/>
              </a:rPr>
              <a:t>2010-2011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929529" y="3214686"/>
            <a:ext cx="5214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Ministry of </a:t>
            </a:r>
            <a:endParaRPr lang="en-US" sz="2800" b="1" dirty="0" smtClean="0"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</a:rPr>
              <a:t>Education </a:t>
            </a:r>
            <a:r>
              <a:rPr lang="en-US" sz="2800" b="1" dirty="0">
                <a:latin typeface="Calibri" pitchFamily="34" charset="0"/>
              </a:rPr>
              <a:t>and Science of Georgia 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071938" y="5988050"/>
            <a:ext cx="70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dirty="0">
                <a:latin typeface="Calibri" pitchFamily="34" charset="0"/>
              </a:rPr>
              <a:t>2010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Natia\Desktop\MES\PICS\moswavleebi2ss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84290" y="1565267"/>
            <a:ext cx="6215106" cy="413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571604" y="2805824"/>
            <a:ext cx="61436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Overcoming the Minimum Competency Barrier in the National Examination Centers in order to Receive a High School Diploma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(from 2010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Providing Students with Intensive Preparation Courses in the 12</a:t>
            </a:r>
            <a:r>
              <a:rPr lang="en-US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Grade to Overcome the Minimum Competency Barrier (2010-2011)</a:t>
            </a:r>
          </a:p>
          <a:p>
            <a:pPr>
              <a:buFont typeface="Wingdings" pitchFamily="2" charset="2"/>
              <a:buChar char="Ø"/>
            </a:pPr>
            <a:endParaRPr lang="ka-GE" sz="1600" dirty="0">
              <a:solidFill>
                <a:schemeClr val="accent2"/>
              </a:solidFill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endParaRPr lang="ka-GE" sz="1600" dirty="0">
              <a:solidFill>
                <a:schemeClr val="accent2"/>
              </a:solidFill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785918" y="1428750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Increasing the Importance of the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School Diploma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:\Users\Natia\Desktop\MES\PICS\222222ss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43042" y="2495554"/>
            <a:ext cx="5908357" cy="393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6" name="Rectangle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7" imgW="0" imgH="0" progId="">
              <p:embed/>
            </p:oleObj>
          </a:graphicData>
        </a:graphic>
      </p:graphicFrame>
      <p:sp>
        <p:nvSpPr>
          <p:cNvPr id="1028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4480" y="1255083"/>
            <a:ext cx="5572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Encouraging Students to Attend Classes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9" name="Rectangle 1"/>
          <p:cNvSpPr>
            <a:spLocks noChangeArrowheads="1"/>
          </p:cNvSpPr>
          <p:nvPr/>
        </p:nvSpPr>
        <p:spPr bwMode="auto">
          <a:xfrm>
            <a:off x="1357311" y="1857364"/>
            <a:ext cx="64293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Attendance as One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Main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omponents of the Student’s Evaluation Criteria 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and Finalizing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National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Curriculum 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Raising Students’ Motivation to Study through Interactive Lessons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Encouraging More Local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International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Olympics and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Contests 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Providing Access for Exchange Programs to Students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Enlarging Summer-School Programs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Supporting High School Honor Graduate Program (Medal Program)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Natia\Desktop\MES\PICS\წიგნი2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728" y="2285992"/>
            <a:ext cx="622114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50" name="Rectangle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7" imgW="0" imgH="0" progId="">
              <p:embed/>
            </p:oleObj>
          </a:graphicData>
        </a:graphic>
      </p:graphicFrame>
      <p:sp>
        <p:nvSpPr>
          <p:cNvPr id="2052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5918" y="1141855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and Finalizing the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National Curriculum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500188" y="2214563"/>
            <a:ext cx="56435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600" dirty="0" smtClean="0">
              <a:latin typeface="Time Rom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Improving and Finalizing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National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Curriculum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Grades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Leaving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New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Curriculum Unchanged for 5 Subsequent Years</a:t>
            </a: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Integrating New Subjects into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National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Curriculum: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a-GE" sz="16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Civil Defense and Safety</a:t>
            </a:r>
            <a:endParaRPr lang="ka-GE" sz="1600" dirty="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ka-GE" sz="16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Information Technology</a:t>
            </a: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r>
              <a:rPr lang="ka-GE" sz="16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ulture</a:t>
            </a: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Replacing Physical Culture by Sports Classes</a:t>
            </a:r>
            <a:endParaRPr lang="ka-GE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Natia\Desktop\MES\PICS\wigni1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00562" y="1785926"/>
            <a:ext cx="3267075" cy="490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name="think-cell Slide" r:id="rId8" imgW="0" imgH="0" progId="">
              <p:embed/>
            </p:oleObj>
          </a:graphicData>
        </a:graphic>
      </p:graphicFrame>
      <p:sp>
        <p:nvSpPr>
          <p:cNvPr id="307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71670" y="1255083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the Quality of Textbooks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85852" y="2214554"/>
            <a:ext cx="64294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Bringing School Textbooks in Full Compliance with the National Curriculum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Ensuring Transparency of the Approval Process of Textbooks</a:t>
            </a: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Making Textbook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pproval Rules Stricter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Adopting Common Technical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tandards for Textbooks (Size, Weight, Shape, Division, Font)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600" dirty="0">
              <a:latin typeface="Acad Nusx Geo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Monitoring Schools 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fo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Using Non-Approved Textbooks on a Regular Basis</a:t>
            </a:r>
            <a:endParaRPr lang="ka-GE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Natia\Desktop\MES\PICS\Untitled-2s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00166" y="2357430"/>
            <a:ext cx="602046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098" name="Rectangle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" name="think-cell Slide" r:id="rId7" imgW="0" imgH="0" progId="">
              <p:embed/>
            </p:oleObj>
          </a:graphicData>
        </a:graphic>
      </p:graphicFrame>
      <p:sp>
        <p:nvSpPr>
          <p:cNvPr id="410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85853" y="1368783"/>
            <a:ext cx="62150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Introducing and Developing the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Concept of Safe Schools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571605" y="2127163"/>
            <a:ext cx="59293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Introducing the Institution of the Security Guards in Schools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Dividing Schools into 3 Study Levels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Creating Safe Zones in Schools via Video Cameras 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Establishing Credit Card Paying System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Students and Connecting it with Web Portal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Organizing Meetings for Students with Representatives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 Police,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Prosecutor’s Office and Legal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Aid Service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order to Raise their Awareness on Human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Rights and other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Legal Issues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Users\Natia\Desktop\MES\PICS\maswavleblebi2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00166" y="2000240"/>
            <a:ext cx="609293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" name="think-cell Slide" r:id="rId7" imgW="0" imgH="0" progId="">
              <p:embed/>
            </p:oleObj>
          </a:graphicData>
        </a:graphic>
      </p:graphicFrame>
      <p:sp>
        <p:nvSpPr>
          <p:cNvPr id="5124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1625" y="1368783"/>
            <a:ext cx="5929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Increasing Teachers’ Proficiency Level through Certification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500188" y="2078765"/>
            <a:ext cx="607218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600" dirty="0" smtClean="0">
              <a:latin typeface="Time Rom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Voluntary Certification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ka-GE" sz="1600" dirty="0">
                <a:latin typeface="Times New Roman" pitchFamily="18" charset="0"/>
                <a:cs typeface="Times New Roman" pitchFamily="18" charset="0"/>
              </a:rPr>
              <a:t>2010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Paying Bonuses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Certified Teachers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sz="1600" dirty="0">
                <a:cs typeface="Times New Roman" pitchFamily="18" charset="0"/>
              </a:rPr>
              <a:t>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Providing Permanent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evelopment Training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(Teaching Methods, Professional Skills, Information Technologies</a:t>
            </a:r>
            <a:r>
              <a:rPr lang="ka-GE" sz="1600" dirty="0"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Ensuring Intensive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evelopment Training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Teachers of Foreign Languages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dirty="0"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Enhancing the Institution of Mentor-Teachers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Adopting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Teachers Ethics Code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Providing New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Additional Professional Textbooks for Teachers</a:t>
            </a:r>
            <a:endParaRPr lang="ka-GE" sz="16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480880"/>
            <a:ext cx="6715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Actively Involving Local Self-Governance Bodies in the Education Process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C:\Users\Natia\Desktop\MES\PICS\remonti3s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00166" y="2214554"/>
            <a:ext cx="5857916" cy="439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1571604" y="2857496"/>
            <a:ext cx="58578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Allocating </a:t>
            </a:r>
            <a:r>
              <a:rPr lang="ka-GE" sz="1600" dirty="0" smtClean="0">
                <a:latin typeface="Calibri" pitchFamily="34" charset="0"/>
                <a:cs typeface="Times New Roman" pitchFamily="18" charset="0"/>
              </a:rPr>
              <a:t>20</a:t>
            </a:r>
            <a:r>
              <a:rPr lang="ka-G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million GEL to the Self-Governments for Improving School Infrastructure</a:t>
            </a: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Raising Interests of Self-Governments in Organizing</a:t>
            </a:r>
            <a:r>
              <a:rPr lang="ka-GE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Different Activities in Education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ystem</a:t>
            </a: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a-GE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Supporting Self-Governments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Encouraging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eachers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Students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sr_gVhuEyGBzah.4oW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Afg4ZuGEanx9GRrJox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HvBxN3AUeAeg2HdsuQ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mxMgJ2tkmmBrPNj0ae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mxMgJ2tkmmBrPNj0ae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DDt7nkXkSPBcIyQMmZF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mxMgJ2tkmmBrPNj0ae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zoBlPPwkWg_.P7Ss3V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gTS5Dd1k611lyLvH3z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rV3n9eEy6FWwqiFS6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kr6Qsyukiz4zk8n0nAT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XzHn8HJkS6KUMZRMIyU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WxbDcu.kihDNxH3s_j5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25abrRL0S_sQN9FhaV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_DuHydSE.RwH_CmyC2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fgDskSg0KrPqiatj_m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LS9M0Vzke0XdxP5t6P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IQd3FLEUWKcvZ1bp0aN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xQViEvZkS94vjHI4pU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LRJtMs5Ue_Bazel0.3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hwA_8mykSqsq4XL4YS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2F7kk_Ik.ho8LIs2hgT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MtQx.wM02vd8naNsfZ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mJJNvreU.kfNS0iher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L0wkk5MkWvP59ux1V1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RqvvWtg0qBdz8ZuGt8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1ydLJmekCM5T0wsqKZ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6Nn3ac2Uy0ltb6OVcVs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956</Words>
  <Application>Microsoft Office PowerPoint</Application>
  <PresentationFormat>On-screen Show (4:3)</PresentationFormat>
  <Paragraphs>228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Natia</dc:creator>
  <cp:lastModifiedBy>tamuna</cp:lastModifiedBy>
  <cp:revision>424</cp:revision>
  <dcterms:created xsi:type="dcterms:W3CDTF">2009-12-26T15:25:50Z</dcterms:created>
  <dcterms:modified xsi:type="dcterms:W3CDTF">2010-01-23T06:29:43Z</dcterms:modified>
</cp:coreProperties>
</file>